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8" r:id="rId5"/>
    <p:sldId id="260" r:id="rId6"/>
    <p:sldId id="261" r:id="rId7"/>
    <p:sldId id="27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0" r:id="rId2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7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EB91-9AD0-49A8-B303-7B47EDFD362E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6E4DB4-8839-49D0-AEE2-8A9670FB98B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EB91-9AD0-49A8-B303-7B47EDFD362E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6E4DB4-8839-49D0-AEE2-8A9670FB98B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EB91-9AD0-49A8-B303-7B47EDFD362E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6E4DB4-8839-49D0-AEE2-8A9670FB98B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EB91-9AD0-49A8-B303-7B47EDFD362E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6E4DB4-8839-49D0-AEE2-8A9670FB98B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EB91-9AD0-49A8-B303-7B47EDFD362E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6E4DB4-8839-49D0-AEE2-8A9670FB98B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EB91-9AD0-49A8-B303-7B47EDFD362E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6E4DB4-8839-49D0-AEE2-8A9670FB98B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EB91-9AD0-49A8-B303-7B47EDFD362E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6E4DB4-8839-49D0-AEE2-8A9670FB98B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EB91-9AD0-49A8-B303-7B47EDFD362E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6E4DB4-8839-49D0-AEE2-8A9670FB98B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EB91-9AD0-49A8-B303-7B47EDFD362E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6E4DB4-8839-49D0-AEE2-8A9670FB98B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EB91-9AD0-49A8-B303-7B47EDFD362E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6E4DB4-8839-49D0-AEE2-8A9670FB98B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EB91-9AD0-49A8-B303-7B47EDFD362E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6E4DB4-8839-49D0-AEE2-8A9670FB98B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B8BEB91-9AD0-49A8-B303-7B47EDFD362E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F6E4DB4-8839-49D0-AEE2-8A9670FB98B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 txBox="1">
            <a:spLocks/>
          </p:cNvSpPr>
          <p:nvPr/>
        </p:nvSpPr>
        <p:spPr>
          <a:xfrm>
            <a:off x="936712" y="404664"/>
            <a:ext cx="7918648" cy="15121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教育部鼓勵國內大專校院選送學生</a:t>
            </a:r>
            <a:br>
              <a:rPr lang="zh-TW" altLang="en-US" sz="4000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出國研修或國外專業實習</a:t>
            </a:r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副標題 2"/>
          <p:cNvSpPr txBox="1">
            <a:spLocks/>
          </p:cNvSpPr>
          <p:nvPr/>
        </p:nvSpPr>
        <p:spPr>
          <a:xfrm>
            <a:off x="1284784" y="2348880"/>
            <a:ext cx="7128792" cy="3528392"/>
          </a:xfrm>
          <a:prstGeom prst="rect">
            <a:avLst/>
          </a:prstGeom>
        </p:spPr>
        <p:txBody>
          <a:bodyPr tIns="0">
            <a:normAutofit fontScale="92500" lnSpcReduction="10000"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en-US" altLang="zh-TW" sz="3600" b="1" dirty="0" smtClean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107</a:t>
            </a:r>
            <a:r>
              <a:rPr lang="zh-TW" altLang="en-US" sz="3600" b="1" dirty="0" smtClean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年度「學海築夢及新南向學海築夢」</a:t>
            </a:r>
          </a:p>
          <a:p>
            <a:pPr algn="ctr"/>
            <a:r>
              <a:rPr lang="zh-TW" altLang="en-US" sz="3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補助要點說明會</a:t>
            </a:r>
            <a:endParaRPr lang="en-US" altLang="zh-TW" sz="3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en-US" altLang="zh-TW" sz="3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en-US" altLang="zh-TW" sz="3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en-US" altLang="zh-TW" sz="3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3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主持人：研發長江昭龍</a:t>
            </a:r>
            <a:endParaRPr lang="en-US" altLang="zh-TW" sz="3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中華民國</a:t>
            </a:r>
            <a:r>
              <a:rPr lang="en-US" altLang="zh-TW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106</a:t>
            </a:r>
            <a:r>
              <a:rPr lang="zh-TW" altLang="en-US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年</a:t>
            </a:r>
            <a:r>
              <a:rPr lang="en-US" altLang="zh-TW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12</a:t>
            </a:r>
            <a:r>
              <a:rPr lang="zh-TW" altLang="en-US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月</a:t>
            </a:r>
            <a:r>
              <a:rPr lang="en-US" altLang="zh-TW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28</a:t>
            </a:r>
            <a:r>
              <a:rPr lang="zh-TW" altLang="en-US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日</a:t>
            </a:r>
            <a:endParaRPr lang="en-US" altLang="zh-TW" dirty="0" smtClean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315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49" y="548680"/>
            <a:ext cx="7968884" cy="5976664"/>
          </a:xfrm>
        </p:spPr>
      </p:pic>
    </p:spTree>
    <p:extLst>
      <p:ext uri="{BB962C8B-B14F-4D97-AF65-F5344CB8AC3E}">
        <p14:creationId xmlns:p14="http://schemas.microsoft.com/office/powerpoint/2010/main" val="1176132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8680"/>
            <a:ext cx="7968884" cy="5976664"/>
          </a:xfrm>
        </p:spPr>
      </p:pic>
    </p:spTree>
    <p:extLst>
      <p:ext uri="{BB962C8B-B14F-4D97-AF65-F5344CB8AC3E}">
        <p14:creationId xmlns:p14="http://schemas.microsoft.com/office/powerpoint/2010/main" val="3762589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778416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 smtClean="0">
                <a:effectLst/>
              </a:rPr>
              <a:t>申請單位及補助對象</a:t>
            </a:r>
            <a:endParaRPr lang="zh-TW" altLang="en-US" sz="3600" b="1" dirty="0">
              <a:effectLst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sz="half" idx="1"/>
          </p:nvPr>
        </p:nvSpPr>
        <p:spPr>
          <a:xfrm>
            <a:off x="1259632" y="1268760"/>
            <a:ext cx="3657600" cy="518457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marL="82296" indent="0" algn="ctr">
              <a:buNone/>
            </a:pPr>
            <a:r>
              <a:rPr lang="zh-TW" altLang="en-US" sz="7400" b="1" dirty="0" smtClean="0"/>
              <a:t>申請</a:t>
            </a:r>
            <a:r>
              <a:rPr lang="zh-TW" altLang="en-US" sz="7400" b="1" dirty="0"/>
              <a:t>單位</a:t>
            </a:r>
            <a:r>
              <a:rPr lang="en-US" altLang="zh-TW" sz="7400" b="1" dirty="0"/>
              <a:t>(</a:t>
            </a:r>
            <a:r>
              <a:rPr lang="zh-TW" altLang="en-US" sz="7400" b="1" dirty="0"/>
              <a:t>薦送學校</a:t>
            </a:r>
            <a:r>
              <a:rPr lang="en-US" altLang="zh-TW" sz="7400" b="1" dirty="0" smtClean="0"/>
              <a:t>)</a:t>
            </a:r>
          </a:p>
          <a:p>
            <a:pPr>
              <a:lnSpc>
                <a:spcPts val="3000"/>
              </a:lnSpc>
            </a:pPr>
            <a:r>
              <a:rPr lang="zh-TW" altLang="en-US" sz="7200" dirty="0" smtClean="0"/>
              <a:t>國內</a:t>
            </a:r>
            <a:r>
              <a:rPr lang="zh-TW" altLang="en-US" sz="7200" dirty="0"/>
              <a:t>公私立大專校院</a:t>
            </a:r>
            <a:r>
              <a:rPr lang="en-US" altLang="zh-TW" sz="7200" dirty="0"/>
              <a:t>(</a:t>
            </a:r>
            <a:r>
              <a:rPr lang="zh-TW" altLang="en-US" sz="7200" dirty="0"/>
              <a:t>不包括軍警校院</a:t>
            </a:r>
            <a:r>
              <a:rPr lang="en-US" altLang="zh-TW" sz="7200" dirty="0"/>
              <a:t>)</a:t>
            </a:r>
            <a:r>
              <a:rPr lang="zh-TW" altLang="en-US" sz="7200" dirty="0"/>
              <a:t>。</a:t>
            </a:r>
          </a:p>
          <a:p>
            <a:pPr>
              <a:lnSpc>
                <a:spcPts val="3000"/>
              </a:lnSpc>
            </a:pPr>
            <a:r>
              <a:rPr lang="zh-TW" altLang="en-US" sz="7200" dirty="0" smtClean="0"/>
              <a:t>各</a:t>
            </a:r>
            <a:r>
              <a:rPr lang="zh-TW" altLang="en-US" sz="7200" dirty="0"/>
              <a:t>補助類型各校應提出相關配合款，其</a:t>
            </a:r>
            <a:r>
              <a:rPr lang="zh-TW" altLang="en-US" sz="72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配合款不得少於本部核定補助金額之</a:t>
            </a:r>
            <a:r>
              <a:rPr lang="en-US" altLang="zh-TW" sz="112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</a:t>
            </a:r>
            <a:r>
              <a:rPr lang="en-US" altLang="zh-TW" sz="72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%</a:t>
            </a:r>
            <a:r>
              <a:rPr lang="zh-TW" altLang="en-US" sz="7200" dirty="0" smtClean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。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sz="half" idx="2"/>
          </p:nvPr>
        </p:nvSpPr>
        <p:spPr>
          <a:xfrm>
            <a:off x="5276088" y="1268760"/>
            <a:ext cx="3657600" cy="532859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25000" lnSpcReduction="20000"/>
          </a:bodyPr>
          <a:lstStyle/>
          <a:p>
            <a:pPr marL="82296" indent="0" algn="ctr">
              <a:buNone/>
            </a:pPr>
            <a:r>
              <a:rPr lang="zh-TW" altLang="en-US" sz="8000" b="1" dirty="0"/>
              <a:t>補助對象</a:t>
            </a:r>
            <a:r>
              <a:rPr lang="en-US" altLang="zh-TW" sz="8000" b="1" dirty="0"/>
              <a:t>(</a:t>
            </a:r>
            <a:r>
              <a:rPr lang="zh-TW" altLang="en-US" sz="8000" b="1" dirty="0"/>
              <a:t>學生</a:t>
            </a:r>
            <a:r>
              <a:rPr lang="en-US" altLang="zh-TW" sz="8000" b="1" dirty="0" smtClean="0"/>
              <a:t>)</a:t>
            </a:r>
          </a:p>
          <a:p>
            <a:pPr>
              <a:lnSpc>
                <a:spcPts val="2200"/>
              </a:lnSpc>
              <a:spcBef>
                <a:spcPts val="400"/>
              </a:spcBef>
            </a:pPr>
            <a:r>
              <a:rPr lang="zh-TW" altLang="en-US" sz="7200" dirty="0" smtClean="0">
                <a:latin typeface="微軟正黑體" pitchFamily="34" charset="-120"/>
                <a:ea typeface="微軟正黑體" pitchFamily="34" charset="-120"/>
              </a:rPr>
              <a:t>具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中華民國國籍，臺灣地區設有戶籍。</a:t>
            </a:r>
          </a:p>
          <a:p>
            <a:pPr>
              <a:lnSpc>
                <a:spcPts val="2200"/>
              </a:lnSpc>
              <a:spcBef>
                <a:spcPts val="400"/>
              </a:spcBef>
            </a:pPr>
            <a:r>
              <a:rPr lang="zh-TW" altLang="en-US" sz="7200" dirty="0" smtClean="0">
                <a:latin typeface="微軟正黑體" pitchFamily="34" charset="-120"/>
                <a:ea typeface="微軟正黑體" pitchFamily="34" charset="-120"/>
              </a:rPr>
              <a:t>於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薦送學校</a:t>
            </a:r>
            <a:r>
              <a:rPr lang="zh-TW" altLang="en-US" sz="7200" b="1" u="sng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就讀一學期以上之在學學生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。</a:t>
            </a:r>
          </a:p>
          <a:p>
            <a:pPr>
              <a:lnSpc>
                <a:spcPts val="2200"/>
              </a:lnSpc>
              <a:spcBef>
                <a:spcPts val="400"/>
              </a:spcBef>
            </a:pPr>
            <a:r>
              <a:rPr lang="zh-TW" altLang="en-US" sz="7200" dirty="0" smtClean="0">
                <a:latin typeface="微軟正黑體" pitchFamily="34" charset="-120"/>
                <a:ea typeface="微軟正黑體" pitchFamily="34" charset="-120"/>
              </a:rPr>
              <a:t>申請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學海惜珠者，應有各直轄市、縣</a:t>
            </a:r>
            <a:r>
              <a:rPr lang="en-US" altLang="zh-TW" sz="72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市</a:t>
            </a:r>
            <a:r>
              <a:rPr lang="en-US" altLang="zh-TW" sz="72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主管機關認定之低收入戶、中低收入戶或中低收入相關補助資格。</a:t>
            </a:r>
          </a:p>
          <a:p>
            <a:pPr>
              <a:lnSpc>
                <a:spcPts val="2200"/>
              </a:lnSpc>
              <a:spcBef>
                <a:spcPts val="400"/>
              </a:spcBef>
            </a:pPr>
            <a:r>
              <a:rPr lang="zh-TW" altLang="en-US" sz="7200" dirty="0" smtClean="0">
                <a:latin typeface="微軟正黑體" pitchFamily="34" charset="-120"/>
                <a:ea typeface="微軟正黑體" pitchFamily="34" charset="-120"/>
              </a:rPr>
              <a:t>參與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學生應通過薦送學校規定之專業及語言能力條件。</a:t>
            </a:r>
          </a:p>
          <a:p>
            <a:pPr>
              <a:lnSpc>
                <a:spcPts val="2200"/>
              </a:lnSpc>
              <a:spcBef>
                <a:spcPts val="400"/>
              </a:spcBef>
            </a:pPr>
            <a:r>
              <a:rPr lang="zh-TW" altLang="en-US" sz="7200" dirty="0" smtClean="0">
                <a:latin typeface="微軟正黑體" pitchFamily="34" charset="-120"/>
                <a:ea typeface="微軟正黑體" pitchFamily="34" charset="-120"/>
              </a:rPr>
              <a:t>依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本要點規定申請計畫補助者，</a:t>
            </a:r>
            <a:r>
              <a:rPr lang="zh-TW" altLang="en-US" sz="7200" b="1" u="sng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同一申請人，同一教育階段，以補助一次為限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。但不同補助類型計畫名額及經費有剩餘時，薦送學校得選送學生至不同補助類型計畫，不在此限</a:t>
            </a:r>
            <a:r>
              <a:rPr lang="zh-TW" altLang="en-US" sz="7200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72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97748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9632" y="2780928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 smtClean="0"/>
              <a:t>作業時程及辦理方式</a:t>
            </a:r>
            <a:endParaRPr lang="zh-TW" alt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174603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48680"/>
            <a:ext cx="7920880" cy="5940661"/>
          </a:xfrm>
        </p:spPr>
      </p:pic>
    </p:spTree>
    <p:extLst>
      <p:ext uri="{BB962C8B-B14F-4D97-AF65-F5344CB8AC3E}">
        <p14:creationId xmlns:p14="http://schemas.microsoft.com/office/powerpoint/2010/main" val="155806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3200" b="1" dirty="0" smtClean="0">
                <a:effectLst/>
              </a:rPr>
              <a:t>辦理方式</a:t>
            </a:r>
            <a:endParaRPr lang="zh-TW" altLang="en-US" sz="3200" b="1" dirty="0"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435746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lnSpc>
                <a:spcPts val="2800"/>
              </a:lnSpc>
            </a:pPr>
            <a:r>
              <a:rPr lang="zh-TW" altLang="en-US" sz="1800" dirty="0" smtClean="0"/>
              <a:t>薦</a:t>
            </a:r>
            <a:r>
              <a:rPr lang="zh-TW" altLang="en-US" sz="1800" dirty="0"/>
              <a:t>送學校須依補助要點作業時程規定，提出申請</a:t>
            </a:r>
            <a:r>
              <a:rPr lang="zh-TW" altLang="en-US" sz="1800" dirty="0" smtClean="0"/>
              <a:t>。</a:t>
            </a:r>
            <a:endParaRPr lang="en-US" altLang="zh-TW" sz="1800" dirty="0" smtClean="0"/>
          </a:p>
          <a:p>
            <a:pPr>
              <a:lnSpc>
                <a:spcPts val="2800"/>
              </a:lnSpc>
            </a:pPr>
            <a:r>
              <a:rPr lang="zh-TW" altLang="en-US" sz="1800" dirty="0" smtClean="0"/>
              <a:t>應</a:t>
            </a:r>
            <a:r>
              <a:rPr lang="zh-TW" altLang="en-US" sz="1800" dirty="0"/>
              <a:t>於教育部核定當年度補助經費公告日起，選送學生赴國外研修或實習。</a:t>
            </a:r>
          </a:p>
          <a:p>
            <a:pPr>
              <a:lnSpc>
                <a:spcPts val="2800"/>
              </a:lnSpc>
            </a:pPr>
            <a:r>
              <a:rPr lang="zh-TW" altLang="en-US" sz="1800" dirty="0" smtClean="0"/>
              <a:t>學</a:t>
            </a:r>
            <a:r>
              <a:rPr lang="zh-TW" altLang="en-US" sz="1800" dirty="0"/>
              <a:t>海築夢：由薦送學校</a:t>
            </a:r>
            <a:r>
              <a:rPr lang="zh-TW" altLang="en-US" sz="1800" b="1" u="sng" dirty="0">
                <a:solidFill>
                  <a:srgbClr val="FF0000"/>
                </a:solidFill>
              </a:rPr>
              <a:t>自行排定各子計畫優先順序</a:t>
            </a:r>
            <a:r>
              <a:rPr lang="zh-TW" altLang="en-US" sz="1800" dirty="0"/>
              <a:t>。</a:t>
            </a:r>
          </a:p>
          <a:p>
            <a:pPr>
              <a:lnSpc>
                <a:spcPts val="2800"/>
              </a:lnSpc>
            </a:pPr>
            <a:r>
              <a:rPr lang="zh-TW" altLang="en-US" sz="1800" dirty="0" smtClean="0"/>
              <a:t>新</a:t>
            </a:r>
            <a:r>
              <a:rPr lang="zh-TW" altLang="en-US" sz="1800" dirty="0"/>
              <a:t>南向學海築夢：由薦送學校彙整各計畫主持人所提計畫案，</a:t>
            </a:r>
            <a:r>
              <a:rPr lang="zh-TW" altLang="en-US" sz="1800" b="1" dirty="0"/>
              <a:t>每校最多薦送</a:t>
            </a:r>
            <a:r>
              <a:rPr lang="en-US" altLang="zh-TW" sz="1800" b="1" dirty="0"/>
              <a:t>10</a:t>
            </a:r>
            <a:r>
              <a:rPr lang="zh-TW" altLang="en-US" sz="1800" b="1" dirty="0"/>
              <a:t>個計畫案</a:t>
            </a:r>
            <a:r>
              <a:rPr lang="zh-TW" altLang="en-US" sz="1800" dirty="0"/>
              <a:t>。</a:t>
            </a:r>
          </a:p>
          <a:p>
            <a:pPr>
              <a:lnSpc>
                <a:spcPts val="2800"/>
              </a:lnSpc>
            </a:pPr>
            <a:r>
              <a:rPr lang="en-US" altLang="zh-TW" sz="1800" dirty="0" smtClean="0"/>
              <a:t>107</a:t>
            </a:r>
            <a:r>
              <a:rPr lang="zh-TW" altLang="en-US" sz="1800" dirty="0"/>
              <a:t>年起，一律</a:t>
            </a:r>
            <a:r>
              <a:rPr lang="zh-TW" altLang="en-US" sz="1800" b="1" u="sng" dirty="0">
                <a:solidFill>
                  <a:srgbClr val="FF0000"/>
                </a:solidFill>
              </a:rPr>
              <a:t>採線上報名及填寫計畫書</a:t>
            </a:r>
            <a:r>
              <a:rPr lang="zh-TW" altLang="en-US" sz="1800" dirty="0"/>
              <a:t>，請至</a:t>
            </a:r>
            <a:r>
              <a:rPr lang="zh-TW" altLang="en-US" sz="1800" b="1" u="sng" dirty="0">
                <a:solidFill>
                  <a:srgbClr val="FF0000"/>
                </a:solidFill>
              </a:rPr>
              <a:t>「教育部國內大專校院選送學生出國研修或國外專業實習網站」</a:t>
            </a:r>
            <a:r>
              <a:rPr lang="zh-TW" altLang="en-US" sz="1800" dirty="0"/>
              <a:t>提出申請。</a:t>
            </a:r>
          </a:p>
          <a:p>
            <a:pPr>
              <a:lnSpc>
                <a:spcPts val="2800"/>
              </a:lnSpc>
            </a:pPr>
            <a:r>
              <a:rPr lang="zh-TW" altLang="en-US" sz="1800" dirty="0"/>
              <a:t>計畫資訊網</a:t>
            </a:r>
            <a:r>
              <a:rPr lang="en-US" altLang="zh-TW" sz="1800" dirty="0"/>
              <a:t>-</a:t>
            </a:r>
            <a:r>
              <a:rPr lang="zh-TW" altLang="en-US" sz="1800" dirty="0"/>
              <a:t>學海系統</a:t>
            </a:r>
            <a:r>
              <a:rPr lang="zh-TW" altLang="en-US" sz="1800" dirty="0" smtClean="0"/>
              <a:t>網站</a:t>
            </a:r>
            <a:r>
              <a:rPr lang="en-US" altLang="zh-TW" sz="1800" dirty="0" smtClean="0"/>
              <a:t>http</a:t>
            </a:r>
            <a:r>
              <a:rPr lang="en-US" altLang="zh-TW" sz="1800" dirty="0"/>
              <a:t>://www.studyabroad.moe.gov.tw/index.php</a:t>
            </a:r>
            <a:endParaRPr lang="zh-TW" altLang="en-US" sz="1800" dirty="0"/>
          </a:p>
          <a:p>
            <a:pPr marL="82296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93356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498080" cy="70609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/>
              <a:t>補助期限、額度及預定名額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9517553"/>
              </p:ext>
            </p:extLst>
          </p:nvPr>
        </p:nvGraphicFramePr>
        <p:xfrm>
          <a:off x="1187624" y="980727"/>
          <a:ext cx="7499349" cy="5564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3096344"/>
                <a:gridCol w="3178869"/>
              </a:tblGrid>
              <a:tr h="703288">
                <a:tc>
                  <a:txBody>
                    <a:bodyPr/>
                    <a:lstStyle/>
                    <a:p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1600" b="1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學海築夢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1600" b="1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新南向學海築夢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99818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補助期限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赴國外實習期間</a:t>
                      </a:r>
                      <a:r>
                        <a:rPr kumimoji="0" lang="zh-TW" altLang="en-US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不得少於</a:t>
                      </a:r>
                      <a:r>
                        <a:rPr kumimoji="0" lang="en-US" altLang="zh-TW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</a:t>
                      </a:r>
                      <a:r>
                        <a:rPr kumimoji="0" lang="zh-TW" altLang="en-US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天</a:t>
                      </a:r>
                      <a:r>
                        <a:rPr kumimoji="0" lang="en-US" altLang="zh-TW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不包括來回途程交通時日</a:t>
                      </a:r>
                      <a:r>
                        <a:rPr kumimoji="0" lang="en-US" altLang="zh-TW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zh-TW" alt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赴國外實習期間</a:t>
                      </a:r>
                      <a:r>
                        <a:rPr lang="zh-TW" altLang="en-US" sz="1600" b="1" u="sng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不得少於</a:t>
                      </a:r>
                      <a:r>
                        <a:rPr lang="en-US" altLang="zh-TW" sz="1600" b="1" u="sng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 </a:t>
                      </a:r>
                      <a:r>
                        <a:rPr lang="zh-TW" altLang="en-US" sz="1600" b="1" u="sng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天</a:t>
                      </a:r>
                      <a:r>
                        <a:rPr lang="zh-TW" alt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，但</a:t>
                      </a:r>
                      <a:r>
                        <a:rPr lang="zh-TW" altLang="en-US" sz="1600" b="1" u="sng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赴印尼實習者</a:t>
                      </a:r>
                      <a:r>
                        <a:rPr lang="zh-TW" alt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，</a:t>
                      </a:r>
                      <a:r>
                        <a:rPr lang="zh-TW" altLang="en-US" sz="1600" b="1" u="sng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不得少於</a:t>
                      </a:r>
                      <a:r>
                        <a:rPr lang="en-US" altLang="zh-TW" sz="1600" b="1" u="sng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r>
                        <a:rPr lang="zh-TW" altLang="en-US" sz="1600" b="1" u="sng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天</a:t>
                      </a:r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zh-TW" alt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以上均不包括來回途程交通時日 </a:t>
                      </a:r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259716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補助額度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ts val="2200"/>
                        </a:lnSpc>
                        <a:buFont typeface="Wingdings" pitchFamily="2" charset="2"/>
                        <a:buChar char="l"/>
                      </a:pP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各子計畫補助金額由</a:t>
                      </a:r>
                      <a:r>
                        <a:rPr kumimoji="0" lang="zh-TW" altLang="en-US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薦送學校自訂</a:t>
                      </a:r>
                      <a:endParaRPr kumimoji="0" lang="en-US" altLang="zh-TW" sz="1600" b="1" i="0" u="sng" strike="noStrike" kern="120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  <a:defRPr/>
                      </a:pP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每人補助額度</a:t>
                      </a:r>
                      <a:r>
                        <a:rPr kumimoji="0" lang="zh-TW" altLang="en-US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應包括一張來回經濟艙機票款</a:t>
                      </a: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，並以</a:t>
                      </a:r>
                      <a:r>
                        <a:rPr kumimoji="0" lang="en-US" altLang="zh-TW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次</a:t>
                      </a: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為限，另</a:t>
                      </a:r>
                      <a:r>
                        <a:rPr kumimoji="0" lang="zh-TW" altLang="en-US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得包括生活費</a:t>
                      </a:r>
                      <a:endParaRPr kumimoji="0" lang="en-US" altLang="zh-TW" sz="1600" b="1" i="0" u="sng" strike="noStrike" kern="120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  <a:defRPr/>
                      </a:pP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計畫主持人或共同主持人之補助以</a:t>
                      </a:r>
                      <a:r>
                        <a:rPr kumimoji="0" lang="en-US" altLang="zh-TW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人</a:t>
                      </a: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為限，生活費</a:t>
                      </a:r>
                      <a:r>
                        <a:rPr kumimoji="0" lang="zh-TW" altLang="en-US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最多不超過</a:t>
                      </a:r>
                      <a:r>
                        <a:rPr kumimoji="0" lang="en-US" altLang="zh-TW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  <a:r>
                        <a:rPr kumimoji="0" lang="zh-TW" altLang="en-US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日</a:t>
                      </a: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，並以計畫期程結束為限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ts val="2200"/>
                        </a:lnSpc>
                        <a:buFont typeface="Wingdings" pitchFamily="2" charset="2"/>
                        <a:buChar char="l"/>
                      </a:pP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各子計畫補助金額由</a:t>
                      </a:r>
                      <a:r>
                        <a:rPr kumimoji="0" lang="zh-TW" altLang="en-US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教育部核定</a:t>
                      </a:r>
                      <a:endParaRPr kumimoji="0" lang="en-US" altLang="zh-TW" sz="1600" b="1" i="0" u="sng" strike="noStrike" kern="120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  <a:defRPr/>
                      </a:pP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每人補助額度</a:t>
                      </a:r>
                      <a:r>
                        <a:rPr kumimoji="0" lang="zh-TW" altLang="en-US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應包括一張來回經濟艙機票款</a:t>
                      </a: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，並以</a:t>
                      </a:r>
                      <a:r>
                        <a:rPr kumimoji="0" lang="en-US" altLang="zh-TW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次</a:t>
                      </a: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為限，</a:t>
                      </a:r>
                      <a:r>
                        <a:rPr kumimoji="0" lang="zh-TW" altLang="en-US" sz="1600" b="0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至多</a:t>
                      </a:r>
                      <a:r>
                        <a:rPr kumimoji="0" lang="en-US" altLang="zh-TW" sz="1600" b="0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600" b="0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個月之生活費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  <a:defRPr/>
                      </a:pP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計畫主持人或共同主持人之補助以</a:t>
                      </a:r>
                      <a:r>
                        <a:rPr kumimoji="0" lang="en-US" altLang="zh-TW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人</a:t>
                      </a: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為限，生活費</a:t>
                      </a:r>
                      <a:r>
                        <a:rPr kumimoji="0" lang="zh-TW" altLang="en-US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最多不超過</a:t>
                      </a:r>
                      <a:r>
                        <a:rPr kumimoji="0" lang="en-US" altLang="zh-TW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  <a:r>
                        <a:rPr kumimoji="0" lang="zh-TW" altLang="en-US" sz="16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日</a:t>
                      </a:r>
                      <a:r>
                        <a:rPr kumimoji="0" lang="zh-TW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，並以計畫期程結束前為限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53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全國預定</a:t>
                      </a:r>
                      <a:endParaRPr lang="en-US" altLang="zh-TW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zh-TW" alt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補助名額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Times New Roman" pitchFamily="18" charset="0"/>
                          <a:cs typeface="Times New Roman" pitchFamily="18" charset="0"/>
                        </a:rPr>
                        <a:t>800</a:t>
                      </a:r>
                      <a:r>
                        <a:rPr lang="zh-TW" alt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名</a:t>
                      </a:r>
                      <a:endParaRPr lang="zh-TW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r>
                        <a:rPr lang="zh-TW" alt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名</a:t>
                      </a:r>
                      <a:endParaRPr lang="zh-TW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91395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每位選送生獲補助金額＝應包括</a:t>
                      </a:r>
                      <a:r>
                        <a:rPr kumimoji="0" lang="zh-TW" altLang="en-US" sz="18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教育部補助款</a:t>
                      </a:r>
                      <a:r>
                        <a:rPr kumimoji="0" lang="en-US" altLang="zh-TW" sz="18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en-US" sz="1800" b="1" i="0" u="sng" strike="noStrike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薦送學校之配合款</a:t>
                      </a:r>
                      <a:endParaRPr lang="zh-TW" altLang="en-US" i="0" u="sng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569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674056" cy="922114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 smtClean="0">
                <a:effectLst/>
              </a:rPr>
              <a:t>薦送學校申請程序及應繳交文件</a:t>
            </a:r>
            <a:endParaRPr lang="zh-TW" altLang="en-US" sz="3600" b="1" dirty="0"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31640" y="1447800"/>
            <a:ext cx="7272808" cy="48006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lnSpc>
                <a:spcPts val="3600"/>
              </a:lnSpc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TW" altLang="en-US" sz="2000" dirty="0">
                <a:latin typeface="Times New Roman" pitchFamily="18" charset="0"/>
                <a:cs typeface="Times New Roman" pitchFamily="18" charset="0"/>
              </a:rPr>
              <a:t>月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TW" altLang="en-US" sz="2000" dirty="0">
                <a:latin typeface="Times New Roman" pitchFamily="18" charset="0"/>
                <a:cs typeface="Times New Roman" pitchFamily="18" charset="0"/>
              </a:rPr>
              <a:t>日以前</a:t>
            </a:r>
            <a:r>
              <a:rPr lang="zh-TW" altLang="en-US" sz="2000" dirty="0" smtClean="0">
                <a:latin typeface="Times New Roman" pitchFamily="18" charset="0"/>
                <a:cs typeface="Times New Roman" pitchFamily="18" charset="0"/>
              </a:rPr>
              <a:t>，學校須依教育部要點</a:t>
            </a:r>
            <a:r>
              <a:rPr lang="zh-TW" altLang="en-US" sz="2000" dirty="0">
                <a:latin typeface="Times New Roman" pitchFamily="18" charset="0"/>
                <a:cs typeface="Times New Roman" pitchFamily="18" charset="0"/>
              </a:rPr>
              <a:t>規定，自訂校內審查機制，且訂定校內甄選簡章，上傳</a:t>
            </a:r>
            <a:r>
              <a:rPr lang="zh-TW" altLang="en-US" sz="2000" dirty="0" smtClean="0">
                <a:latin typeface="Times New Roman" pitchFamily="18" charset="0"/>
                <a:cs typeface="Times New Roman" pitchFamily="18" charset="0"/>
              </a:rPr>
              <a:t>至計畫</a:t>
            </a:r>
            <a:r>
              <a:rPr lang="zh-TW" altLang="en-US" sz="2000" dirty="0">
                <a:latin typeface="Times New Roman" pitchFamily="18" charset="0"/>
                <a:cs typeface="Times New Roman" pitchFamily="18" charset="0"/>
              </a:rPr>
              <a:t>資訊網，公開受理學生申請</a:t>
            </a:r>
          </a:p>
          <a:p>
            <a:pPr>
              <a:lnSpc>
                <a:spcPts val="3600"/>
              </a:lnSpc>
            </a:pPr>
            <a:r>
              <a:rPr lang="en-US" altLang="zh-TW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TW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月</a:t>
            </a:r>
            <a:r>
              <a:rPr lang="en-US" altLang="zh-TW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TW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日開放</a:t>
            </a:r>
            <a:r>
              <a:rPr lang="zh-TW" altLang="en-US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至計畫</a:t>
            </a:r>
            <a:r>
              <a:rPr lang="zh-TW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資訊網填寫申請計畫書，</a:t>
            </a:r>
            <a:r>
              <a:rPr lang="en-US" altLang="zh-TW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TW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月</a:t>
            </a:r>
            <a:r>
              <a:rPr lang="en-US" altLang="zh-TW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zh-TW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日</a:t>
            </a:r>
            <a:r>
              <a:rPr lang="en-US" altLang="zh-TW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zh-TW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點</a:t>
            </a:r>
            <a:r>
              <a:rPr lang="en-US" altLang="zh-TW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59</a:t>
            </a:r>
            <a:r>
              <a:rPr lang="zh-TW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分以前，將用印完成之申請書封面</a:t>
            </a:r>
            <a:r>
              <a:rPr lang="en-US" altLang="zh-TW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TW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須包括校內各單位主管之用印</a:t>
            </a:r>
            <a:r>
              <a:rPr lang="en-US" altLang="zh-TW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TW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，掃描上傳</a:t>
            </a:r>
            <a:r>
              <a:rPr lang="zh-TW" altLang="en-US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至計畫</a:t>
            </a:r>
            <a:r>
              <a:rPr lang="zh-TW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資訊網，並於線上送出申請；逾時送出申請者</a:t>
            </a:r>
            <a:r>
              <a:rPr lang="zh-TW" altLang="en-US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，計畫辦公室不受</a:t>
            </a:r>
            <a:r>
              <a:rPr lang="zh-TW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理亦不接受</a:t>
            </a:r>
            <a:r>
              <a:rPr lang="zh-TW" altLang="en-US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補件</a:t>
            </a:r>
            <a:endParaRPr lang="en-US" altLang="zh-TW" sz="20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902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31640" y="2780928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審查</a:t>
            </a:r>
            <a:r>
              <a:rPr lang="zh-TW" altLang="en-US" sz="5400" b="1" dirty="0"/>
              <a:t>程序及標準</a:t>
            </a:r>
          </a:p>
        </p:txBody>
      </p:sp>
    </p:spTree>
    <p:extLst>
      <p:ext uri="{BB962C8B-B14F-4D97-AF65-F5344CB8AC3E}">
        <p14:creationId xmlns:p14="http://schemas.microsoft.com/office/powerpoint/2010/main" val="1776447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0688"/>
            <a:ext cx="7914909" cy="5936183"/>
          </a:xfrm>
        </p:spPr>
      </p:pic>
    </p:spTree>
    <p:extLst>
      <p:ext uri="{BB962C8B-B14F-4D97-AF65-F5344CB8AC3E}">
        <p14:creationId xmlns:p14="http://schemas.microsoft.com/office/powerpoint/2010/main" val="1872412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80" y="764703"/>
            <a:ext cx="7746891" cy="5810169"/>
          </a:xfrm>
        </p:spPr>
      </p:pic>
    </p:spTree>
    <p:extLst>
      <p:ext uri="{BB962C8B-B14F-4D97-AF65-F5344CB8AC3E}">
        <p14:creationId xmlns:p14="http://schemas.microsoft.com/office/powerpoint/2010/main" val="2174979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80" y="764703"/>
            <a:ext cx="7674883" cy="5756163"/>
          </a:xfrm>
        </p:spPr>
      </p:pic>
    </p:spTree>
    <p:extLst>
      <p:ext uri="{BB962C8B-B14F-4D97-AF65-F5344CB8AC3E}">
        <p14:creationId xmlns:p14="http://schemas.microsoft.com/office/powerpoint/2010/main" val="129633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20688"/>
            <a:ext cx="7914909" cy="5936183"/>
          </a:xfrm>
        </p:spPr>
      </p:pic>
    </p:spTree>
    <p:extLst>
      <p:ext uri="{BB962C8B-B14F-4D97-AF65-F5344CB8AC3E}">
        <p14:creationId xmlns:p14="http://schemas.microsoft.com/office/powerpoint/2010/main" val="3716896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06" y="692696"/>
            <a:ext cx="7872874" cy="5904656"/>
          </a:xfrm>
        </p:spPr>
      </p:pic>
    </p:spTree>
    <p:extLst>
      <p:ext uri="{BB962C8B-B14F-4D97-AF65-F5344CB8AC3E}">
        <p14:creationId xmlns:p14="http://schemas.microsoft.com/office/powerpoint/2010/main" val="2836270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9632" y="270892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 smtClean="0"/>
              <a:t>注意事項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827247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9" y="620689"/>
            <a:ext cx="7776862" cy="5832648"/>
          </a:xfrm>
        </p:spPr>
      </p:pic>
    </p:spTree>
    <p:extLst>
      <p:ext uri="{BB962C8B-B14F-4D97-AF65-F5344CB8AC3E}">
        <p14:creationId xmlns:p14="http://schemas.microsoft.com/office/powerpoint/2010/main" val="1936376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0688"/>
            <a:ext cx="7842901" cy="5882177"/>
          </a:xfrm>
        </p:spPr>
      </p:pic>
    </p:spTree>
    <p:extLst>
      <p:ext uri="{BB962C8B-B14F-4D97-AF65-F5344CB8AC3E}">
        <p14:creationId xmlns:p14="http://schemas.microsoft.com/office/powerpoint/2010/main" val="1981335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76672"/>
            <a:ext cx="7872874" cy="5904656"/>
          </a:xfrm>
        </p:spPr>
      </p:pic>
    </p:spTree>
    <p:extLst>
      <p:ext uri="{BB962C8B-B14F-4D97-AF65-F5344CB8AC3E}">
        <p14:creationId xmlns:p14="http://schemas.microsoft.com/office/powerpoint/2010/main" val="1023226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648" y="2708920"/>
            <a:ext cx="7498080" cy="1143000"/>
          </a:xfrm>
        </p:spPr>
        <p:txBody>
          <a:bodyPr/>
          <a:lstStyle/>
          <a:p>
            <a:pPr algn="ctr"/>
            <a:r>
              <a:rPr lang="zh-TW" altLang="en-US" b="1" dirty="0" smtClean="0"/>
              <a:t>經費核撥及結案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795817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80" y="764703"/>
            <a:ext cx="7818899" cy="5864175"/>
          </a:xfrm>
        </p:spPr>
      </p:pic>
    </p:spTree>
    <p:extLst>
      <p:ext uri="{BB962C8B-B14F-4D97-AF65-F5344CB8AC3E}">
        <p14:creationId xmlns:p14="http://schemas.microsoft.com/office/powerpoint/2010/main" val="4222434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92696"/>
            <a:ext cx="7818899" cy="5864175"/>
          </a:xfrm>
        </p:spPr>
      </p:pic>
    </p:spTree>
    <p:extLst>
      <p:ext uri="{BB962C8B-B14F-4D97-AF65-F5344CB8AC3E}">
        <p14:creationId xmlns:p14="http://schemas.microsoft.com/office/powerpoint/2010/main" val="1580962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31640" y="2924944"/>
            <a:ext cx="7498080" cy="1143000"/>
          </a:xfrm>
        </p:spPr>
        <p:txBody>
          <a:bodyPr/>
          <a:lstStyle/>
          <a:p>
            <a:pPr algn="ctr"/>
            <a:r>
              <a:rPr lang="zh-TW" altLang="en-US" dirty="0"/>
              <a:t>簡報結束，</a:t>
            </a:r>
            <a:r>
              <a:rPr lang="zh-TW" altLang="en-US" dirty="0" smtClean="0"/>
              <a:t>謝謝。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899606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290</TotalTime>
  <Words>697</Words>
  <Application>Microsoft Office PowerPoint</Application>
  <PresentationFormat>如螢幕大小 (4:3)</PresentationFormat>
  <Paragraphs>51</Paragraphs>
  <Slides>23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24" baseType="lpstr">
      <vt:lpstr>夏至</vt:lpstr>
      <vt:lpstr>PowerPoint 簡報</vt:lpstr>
      <vt:lpstr>PowerPoint 簡報</vt:lpstr>
      <vt:lpstr>PowerPoint 簡報</vt:lpstr>
      <vt:lpstr>申請單位及補助對象</vt:lpstr>
      <vt:lpstr>作業時程及辦理方式</vt:lpstr>
      <vt:lpstr>PowerPoint 簡報</vt:lpstr>
      <vt:lpstr>辦理方式</vt:lpstr>
      <vt:lpstr>補助期限、額度及預定名額</vt:lpstr>
      <vt:lpstr>薦送學校申請程序及應繳交文件</vt:lpstr>
      <vt:lpstr>審查程序及標準</vt:lpstr>
      <vt:lpstr>PowerPoint 簡報</vt:lpstr>
      <vt:lpstr>PowerPoint 簡報</vt:lpstr>
      <vt:lpstr>PowerPoint 簡報</vt:lpstr>
      <vt:lpstr>PowerPoint 簡報</vt:lpstr>
      <vt:lpstr>PowerPoint 簡報</vt:lpstr>
      <vt:lpstr>注意事項</vt:lpstr>
      <vt:lpstr>PowerPoint 簡報</vt:lpstr>
      <vt:lpstr>PowerPoint 簡報</vt:lpstr>
      <vt:lpstr>PowerPoint 簡報</vt:lpstr>
      <vt:lpstr>經費核撥及結案</vt:lpstr>
      <vt:lpstr>PowerPoint 簡報</vt:lpstr>
      <vt:lpstr>PowerPoint 簡報</vt:lpstr>
      <vt:lpstr>簡報結束，謝謝。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17</cp:revision>
  <dcterms:created xsi:type="dcterms:W3CDTF">2017-12-21T07:26:43Z</dcterms:created>
  <dcterms:modified xsi:type="dcterms:W3CDTF">2017-12-28T01:51:33Z</dcterms:modified>
</cp:coreProperties>
</file>